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88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46984F2-7517-4E23-9A0E-D6899734B707}" type="datetimeFigureOut">
              <a:rPr lang="es-MX" smtClean="0"/>
              <a:t>27/03/2020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3051FCD-26C2-4D91-94C3-1FD4B90073B4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COMERCIO ELECTRÓNICO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MX" dirty="0" smtClean="0"/>
              <a:t>COLEGIO DE BACHILLERES        PLANTEL 26       SAN LUIS IV</a:t>
            </a:r>
          </a:p>
          <a:p>
            <a:pPr algn="ctr"/>
            <a:r>
              <a:rPr lang="es-MX" dirty="0" smtClean="0"/>
              <a:t>4°¨A¨- Informática</a:t>
            </a:r>
          </a:p>
          <a:p>
            <a:pPr algn="ctr"/>
            <a:r>
              <a:rPr lang="es-MX" dirty="0" smtClean="0"/>
              <a:t>Rodríguez </a:t>
            </a:r>
            <a:r>
              <a:rPr lang="es-MX" dirty="0" err="1" smtClean="0"/>
              <a:t>Morin</a:t>
            </a:r>
            <a:r>
              <a:rPr lang="es-MX" dirty="0" smtClean="0"/>
              <a:t> </a:t>
            </a:r>
            <a:r>
              <a:rPr lang="es-MX" dirty="0" err="1" smtClean="0"/>
              <a:t>Estefano</a:t>
            </a:r>
            <a:r>
              <a:rPr lang="es-MX" dirty="0" smtClean="0"/>
              <a:t> </a:t>
            </a:r>
            <a:r>
              <a:rPr lang="es-MX" dirty="0" err="1" smtClean="0"/>
              <a:t>Alessandro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80136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Comercio electrónico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60863" y="2760782"/>
            <a:ext cx="4942248" cy="3124201"/>
          </a:xfrm>
        </p:spPr>
        <p:txBody>
          <a:bodyPr>
            <a:normAutofit fontScale="77500" lnSpcReduction="20000"/>
          </a:bodyPr>
          <a:lstStyle/>
          <a:p>
            <a:r>
              <a:rPr lang="es-MX" dirty="0"/>
              <a:t>El comercio electrónico, también conocido como e-</a:t>
            </a:r>
            <a:r>
              <a:rPr lang="es-MX" dirty="0" err="1"/>
              <a:t>commerce</a:t>
            </a:r>
            <a:r>
              <a:rPr lang="es-MX" dirty="0"/>
              <a:t>​ o bien comercio por </a:t>
            </a:r>
            <a:r>
              <a:rPr lang="es-MX" dirty="0" smtClean="0"/>
              <a:t>internet </a:t>
            </a:r>
            <a:r>
              <a:rPr lang="es-MX" dirty="0"/>
              <a:t>o comercio en línea, consiste en la compra y venta de productos o de servicios a través de medios electrónicos, tales como redes sociales y otras páginas web.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255" y="2201111"/>
            <a:ext cx="4564621" cy="276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4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Objetivo del comercio electrónico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25233" y="2514599"/>
            <a:ext cx="4452851" cy="3496925"/>
          </a:xfrm>
        </p:spPr>
        <p:txBody>
          <a:bodyPr>
            <a:normAutofit fontScale="70000" lnSpcReduction="20000"/>
          </a:bodyPr>
          <a:lstStyle/>
          <a:p>
            <a:r>
              <a:rPr lang="es-MX" dirty="0"/>
              <a:t>Objetivos: Las empresas más innovadoras se están beneficiando de la gran oportunidad que supone el Comercio Electrónico a través de Internet. Les permite optimizar, ampliar y extender su capacidad de hacer negocio, mejorando la información y servicios que pueden proporcionar a sus clientes.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31" y="2362200"/>
            <a:ext cx="6287025" cy="349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18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Características del comercio electrónico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2150772"/>
            <a:ext cx="10018713" cy="4707227"/>
          </a:xfrm>
        </p:spPr>
        <p:txBody>
          <a:bodyPr>
            <a:normAutofit/>
          </a:bodyPr>
          <a:lstStyle/>
          <a:p>
            <a:endParaRPr lang="es-MX" dirty="0" smtClean="0"/>
          </a:p>
          <a:p>
            <a:r>
              <a:rPr lang="es-MX" dirty="0" smtClean="0"/>
              <a:t>1</a:t>
            </a:r>
            <a:r>
              <a:rPr lang="es-MX" dirty="0"/>
              <a:t>. Espacio virtual</a:t>
            </a:r>
          </a:p>
          <a:p>
            <a:r>
              <a:rPr lang="es-MX" dirty="0"/>
              <a:t>2. Virtualidad</a:t>
            </a:r>
          </a:p>
          <a:p>
            <a:r>
              <a:rPr lang="es-MX" dirty="0"/>
              <a:t>3. Tipo de productos/servicios</a:t>
            </a:r>
          </a:p>
          <a:p>
            <a:r>
              <a:rPr lang="es-MX" dirty="0"/>
              <a:t>4. Clientes</a:t>
            </a:r>
          </a:p>
          <a:p>
            <a:r>
              <a:rPr lang="es-MX" dirty="0"/>
              <a:t>5. Contacto con el receptor</a:t>
            </a:r>
          </a:p>
          <a:p>
            <a:r>
              <a:rPr lang="es-MX" dirty="0"/>
              <a:t>6. Interacción</a:t>
            </a:r>
          </a:p>
          <a:p>
            <a:r>
              <a:rPr lang="es-MX" dirty="0"/>
              <a:t>7. </a:t>
            </a:r>
            <a:r>
              <a:rPr lang="es-MX" dirty="0" smtClean="0"/>
              <a:t>Personalización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4536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2" y="144888"/>
            <a:ext cx="10018713" cy="1258909"/>
          </a:xfrm>
        </p:spPr>
        <p:txBody>
          <a:bodyPr/>
          <a:lstStyle/>
          <a:p>
            <a:r>
              <a:rPr lang="es-MX" dirty="0" smtClean="0"/>
              <a:t>COMERCIO ELECTRÓNICO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84562"/>
              </p:ext>
            </p:extLst>
          </p:nvPr>
        </p:nvGraphicFramePr>
        <p:xfrm>
          <a:off x="1484312" y="1403797"/>
          <a:ext cx="10018712" cy="51206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5009356"/>
                <a:gridCol w="5009356"/>
              </a:tblGrid>
              <a:tr h="332643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VENTAJAS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DESVENTAJAS</a:t>
                      </a:r>
                      <a:endParaRPr lang="es-MX" dirty="0"/>
                    </a:p>
                  </a:txBody>
                  <a:tcPr/>
                </a:tc>
              </a:tr>
              <a:tr h="4265115">
                <a:tc>
                  <a:txBody>
                    <a:bodyPr/>
                    <a:lstStyle/>
                    <a:p>
                      <a:r>
                        <a:rPr lang="es-MX" dirty="0" smtClean="0"/>
                        <a:t>1.Obtención de mayor número de clientes</a:t>
                      </a:r>
                      <a:r>
                        <a:rPr lang="es-MX" baseline="0" dirty="0" smtClean="0"/>
                        <a:t> </a:t>
                      </a:r>
                      <a:r>
                        <a:rPr lang="es-MX" dirty="0" smtClean="0"/>
                        <a:t>gracias al aumento de visibilidad que permite Internet.</a:t>
                      </a:r>
                    </a:p>
                    <a:p>
                      <a:r>
                        <a:rPr lang="es-MX" dirty="0" smtClean="0"/>
                        <a:t>2.Coste de inicio mucho menor que un negocio tradicional.</a:t>
                      </a:r>
                    </a:p>
                    <a:p>
                      <a:r>
                        <a:rPr lang="es-MX" dirty="0" smtClean="0"/>
                        <a:t>3.Mayor facilidad de mostrar los productos.</a:t>
                      </a:r>
                    </a:p>
                    <a:p>
                      <a:r>
                        <a:rPr lang="es-MX" dirty="0" smtClean="0"/>
                        <a:t>4.Mayor facilidad y rapidez para encontrar los productos para el comprador.</a:t>
                      </a:r>
                    </a:p>
                    <a:p>
                      <a:r>
                        <a:rPr lang="es-MX" dirty="0" smtClean="0"/>
                        <a:t>5.Ahorro de tiempo</a:t>
                      </a:r>
                    </a:p>
                    <a:p>
                      <a:r>
                        <a:rPr lang="es-MX" dirty="0" smtClean="0"/>
                        <a:t>6.Optimización del tiempo dedicado el negocio y a la atención al cliente para el empresario.</a:t>
                      </a:r>
                    </a:p>
                    <a:p>
                      <a:r>
                        <a:rPr lang="es-MX" dirty="0" smtClean="0"/>
                        <a:t>7.Facilidad para implementar y desarrollar estrategia de marketing basadas en descuentos.</a:t>
                      </a:r>
                    </a:p>
                    <a:p>
                      <a:r>
                        <a:rPr lang="es-MX" dirty="0" smtClean="0"/>
                        <a:t>8.Posibilidad de ofrecer mucha más información al comprador.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dirty="0" smtClean="0"/>
                        <a:t>La competencia es mucho mayor,</a:t>
                      </a:r>
                      <a:r>
                        <a:rPr lang="es-MX" baseline="0" dirty="0" smtClean="0"/>
                        <a:t> por lo que cualquiera puede vender algún producto.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baseline="0" dirty="0" smtClean="0"/>
                        <a:t>Fraude cibernético </a:t>
                      </a:r>
                      <a:endParaRPr lang="es-MX" dirty="0" smtClean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dirty="0" smtClean="0"/>
                        <a:t>Todavía hay muchos consumidores reacios a comprar sin ver el producto y que no confían en los pagos online.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dirty="0" smtClean="0"/>
                        <a:t>Los gastos de envío son caros cuando el volumen de negocio es pequeño, y esto es un gran desventaja para los negocios pequeños.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dirty="0" smtClean="0"/>
                        <a:t>La fidelización del cliente es mucho más difícil y exige una estrategia profesional.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dirty="0" smtClean="0"/>
                        <a:t>Promocionar una tienda online exige más trabajo personal.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960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Ejemplos de comercio electrónico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MX" dirty="0" smtClean="0"/>
              <a:t> </a:t>
            </a:r>
            <a:r>
              <a:rPr lang="es-MX" dirty="0"/>
              <a:t>Amazon, el ejemplo de comercio electrónico más típico</a:t>
            </a:r>
          </a:p>
          <a:p>
            <a:pPr marL="457200" indent="-457200">
              <a:buFont typeface="+mj-lt"/>
              <a:buAutoNum type="arabicPeriod"/>
            </a:pPr>
            <a:r>
              <a:rPr lang="es-MX" dirty="0" smtClean="0"/>
              <a:t> </a:t>
            </a:r>
            <a:r>
              <a:rPr lang="es-MX" dirty="0"/>
              <a:t>Staples</a:t>
            </a:r>
          </a:p>
          <a:p>
            <a:pPr marL="457200" indent="-457200">
              <a:buFont typeface="+mj-lt"/>
              <a:buAutoNum type="arabicPeriod"/>
            </a:pPr>
            <a:r>
              <a:rPr lang="es-MX" dirty="0" smtClean="0"/>
              <a:t> </a:t>
            </a:r>
            <a:r>
              <a:rPr lang="es-MX" dirty="0"/>
              <a:t>Dell</a:t>
            </a:r>
          </a:p>
          <a:p>
            <a:pPr marL="457200" indent="-457200">
              <a:buFont typeface="+mj-lt"/>
              <a:buAutoNum type="arabicPeriod"/>
            </a:pPr>
            <a:r>
              <a:rPr lang="es-MX" dirty="0" smtClean="0"/>
              <a:t> </a:t>
            </a:r>
            <a:r>
              <a:rPr lang="es-MX" dirty="0"/>
              <a:t>eBay</a:t>
            </a:r>
          </a:p>
          <a:p>
            <a:pPr marL="457200" indent="-457200">
              <a:buFont typeface="+mj-lt"/>
              <a:buAutoNum type="arabicPeriod"/>
            </a:pPr>
            <a:r>
              <a:rPr lang="es-MX" dirty="0" smtClean="0"/>
              <a:t> </a:t>
            </a:r>
            <a:r>
              <a:rPr lang="es-MX" dirty="0" err="1" smtClean="0"/>
              <a:t>ThinkGeek</a:t>
            </a:r>
            <a:endParaRPr lang="es-MX" dirty="0" smtClean="0"/>
          </a:p>
          <a:p>
            <a:pPr marL="457200" indent="-457200">
              <a:buFont typeface="+mj-lt"/>
              <a:buAutoNum type="arabicPeriod"/>
            </a:pPr>
            <a:r>
              <a:rPr lang="es-MX" dirty="0" smtClean="0"/>
              <a:t>Mercado Libre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23785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Tipos de comercio electrónico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5764" y="2666999"/>
            <a:ext cx="10627260" cy="4191001"/>
          </a:xfrm>
        </p:spPr>
        <p:txBody>
          <a:bodyPr numCol="3">
            <a:normAutofit fontScale="85000" lnSpcReduction="10000"/>
          </a:bodyPr>
          <a:lstStyle/>
          <a:p>
            <a:pPr marL="0" indent="0">
              <a:buNone/>
            </a:pPr>
            <a:r>
              <a:rPr lang="es-MX" sz="2000" dirty="0"/>
              <a:t>Tipos de comercio electrónico según su modelo de negocio</a:t>
            </a:r>
          </a:p>
          <a:p>
            <a:r>
              <a:rPr lang="es-MX" sz="2000" dirty="0"/>
              <a:t>Publicidad Online</a:t>
            </a:r>
          </a:p>
          <a:p>
            <a:r>
              <a:rPr lang="es-MX" sz="2000" dirty="0"/>
              <a:t>Suscripción</a:t>
            </a:r>
          </a:p>
          <a:p>
            <a:r>
              <a:rPr lang="es-MX" sz="2000" dirty="0"/>
              <a:t>Por afiliación</a:t>
            </a:r>
          </a:p>
          <a:p>
            <a:r>
              <a:rPr lang="es-MX" sz="2000" dirty="0"/>
              <a:t>Tienda online</a:t>
            </a:r>
          </a:p>
          <a:p>
            <a:r>
              <a:rPr lang="es-MX" sz="2000" dirty="0" err="1"/>
              <a:t>Freemium</a:t>
            </a:r>
            <a:endParaRPr lang="es-MX" sz="2000" dirty="0"/>
          </a:p>
          <a:p>
            <a:r>
              <a:rPr lang="es-MX" sz="2000" dirty="0" err="1"/>
              <a:t>Crowdfunding</a:t>
            </a:r>
            <a:endParaRPr lang="es-MX" sz="2000" dirty="0"/>
          </a:p>
          <a:p>
            <a:r>
              <a:rPr lang="es-MX" sz="2000" dirty="0"/>
              <a:t>Crowdsourcing</a:t>
            </a:r>
          </a:p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r>
              <a:rPr lang="es-MX" sz="2000" dirty="0" smtClean="0"/>
              <a:t>Tipos </a:t>
            </a:r>
            <a:r>
              <a:rPr lang="es-MX" sz="2000" dirty="0"/>
              <a:t>de </a:t>
            </a:r>
            <a:r>
              <a:rPr lang="es-MX" sz="2000" dirty="0" err="1"/>
              <a:t>ecommerce</a:t>
            </a:r>
            <a:r>
              <a:rPr lang="es-MX" sz="2000" dirty="0"/>
              <a:t> según su plataforma</a:t>
            </a:r>
          </a:p>
          <a:p>
            <a:r>
              <a:rPr lang="es-MX" sz="2800" dirty="0" smtClean="0"/>
              <a:t>Social </a:t>
            </a:r>
            <a:r>
              <a:rPr lang="es-MX" sz="2800" dirty="0" err="1" smtClean="0"/>
              <a:t>Ecommerce</a:t>
            </a:r>
            <a:endParaRPr lang="es-MX" sz="2800" dirty="0" smtClean="0"/>
          </a:p>
          <a:p>
            <a:r>
              <a:rPr lang="es-MX" sz="2800" dirty="0" smtClean="0"/>
              <a:t>Mobile </a:t>
            </a:r>
            <a:r>
              <a:rPr lang="es-MX" sz="2800" dirty="0" err="1" smtClean="0"/>
              <a:t>Ecommerce</a:t>
            </a:r>
            <a:endParaRPr lang="es-MX" sz="2800" dirty="0" smtClean="0"/>
          </a:p>
          <a:p>
            <a:r>
              <a:rPr lang="es-MX" sz="2800" dirty="0" err="1" smtClean="0"/>
              <a:t>Ecommerce</a:t>
            </a:r>
            <a:r>
              <a:rPr lang="es-MX" sz="2800" dirty="0" smtClean="0"/>
              <a:t> propias</a:t>
            </a:r>
          </a:p>
          <a:p>
            <a:r>
              <a:rPr lang="es-MX" sz="2800" dirty="0" err="1" smtClean="0"/>
              <a:t>Ecommerce</a:t>
            </a:r>
            <a:r>
              <a:rPr lang="es-MX" sz="2800" dirty="0" smtClean="0"/>
              <a:t> </a:t>
            </a:r>
            <a:r>
              <a:rPr lang="es-MX" sz="2800" dirty="0" err="1" smtClean="0"/>
              <a:t>opensource</a:t>
            </a:r>
            <a:endParaRPr lang="es-MX" sz="2800" dirty="0" smtClean="0"/>
          </a:p>
          <a:p>
            <a:r>
              <a:rPr lang="es-MX" sz="2800" dirty="0" err="1" smtClean="0"/>
              <a:t>Ecommerce</a:t>
            </a:r>
            <a:r>
              <a:rPr lang="es-MX" sz="2800" dirty="0" smtClean="0"/>
              <a:t> en plataformas de </a:t>
            </a:r>
            <a:r>
              <a:rPr lang="es-MX" dirty="0" smtClean="0"/>
              <a:t>terceros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sz="2000" dirty="0" smtClean="0"/>
              <a:t>Tipos de </a:t>
            </a:r>
            <a:r>
              <a:rPr lang="es-MX" sz="2000" dirty="0" err="1" smtClean="0"/>
              <a:t>ecommerce</a:t>
            </a:r>
            <a:r>
              <a:rPr lang="es-MX" sz="2000" dirty="0" smtClean="0"/>
              <a:t> por producto</a:t>
            </a:r>
          </a:p>
          <a:p>
            <a:r>
              <a:rPr lang="es-MX" dirty="0" err="1" smtClean="0"/>
              <a:t>Ecommerce</a:t>
            </a:r>
            <a:r>
              <a:rPr lang="es-MX" dirty="0" smtClean="0"/>
              <a:t> </a:t>
            </a:r>
            <a:r>
              <a:rPr lang="es-MX" dirty="0"/>
              <a:t>de servicios</a:t>
            </a:r>
          </a:p>
          <a:p>
            <a:r>
              <a:rPr lang="es-MX" dirty="0" err="1"/>
              <a:t>Ecommerce</a:t>
            </a:r>
            <a:r>
              <a:rPr lang="es-MX" dirty="0"/>
              <a:t> de productos digitales</a:t>
            </a:r>
          </a:p>
          <a:p>
            <a:r>
              <a:rPr lang="es-MX" dirty="0" err="1"/>
              <a:t>Ecommerce</a:t>
            </a:r>
            <a:r>
              <a:rPr lang="es-MX" dirty="0"/>
              <a:t> de productos físicos</a:t>
            </a:r>
          </a:p>
        </p:txBody>
      </p:sp>
    </p:spTree>
    <p:extLst>
      <p:ext uri="{BB962C8B-B14F-4D97-AF65-F5344CB8AC3E}">
        <p14:creationId xmlns:p14="http://schemas.microsoft.com/office/powerpoint/2010/main" val="2432491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38</TotalTime>
  <Words>404</Words>
  <Application>Microsoft Office PowerPoint</Application>
  <PresentationFormat>Personalizado</PresentationFormat>
  <Paragraphs>66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Brío</vt:lpstr>
      <vt:lpstr>COMERCIO ELECTRÓNICO</vt:lpstr>
      <vt:lpstr>Comercio electrónico </vt:lpstr>
      <vt:lpstr>Objetivo del comercio electrónico </vt:lpstr>
      <vt:lpstr>Características del comercio electrónico</vt:lpstr>
      <vt:lpstr>COMERCIO ELECTRÓNICO</vt:lpstr>
      <vt:lpstr>Ejemplos de comercio electrónico </vt:lpstr>
      <vt:lpstr>Tipos de comercio electrónico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COMERCIO ELECTRÓNICO</dc:title>
  <dc:creator>Edgar Israel Castro Dávalos</dc:creator>
  <cp:lastModifiedBy>Estefano</cp:lastModifiedBy>
  <cp:revision>7</cp:revision>
  <dcterms:created xsi:type="dcterms:W3CDTF">2020-03-26T02:29:49Z</dcterms:created>
  <dcterms:modified xsi:type="dcterms:W3CDTF">2020-03-28T01:10:47Z</dcterms:modified>
</cp:coreProperties>
</file>