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2"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1" d="100"/>
          <a:sy n="81" d="100"/>
        </p:scale>
        <p:origin x="-288"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3/27/2020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19C9CA7B-DFD4-44B5-8C60-D14B8CD1FB59}" type="datetimeFigureOut">
              <a:rPr lang="en-US" smtClean="0"/>
              <a:t>3/27/2020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8063251"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3492427"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7479319" y="4074175"/>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34E6425-0181-43F2-84FC-787E803FD2F8}" type="datetimeFigureOut">
              <a:rPr lang="en-US" smtClean="0"/>
              <a:t>3/27/2020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3BDB8791-F1B0-41E7-B7FD-A781E65C4266}" type="datetimeFigureOut">
              <a:rPr lang="en-US" smtClean="0"/>
              <a:t>3/27/2020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9" name="Content Placeholder 8"/>
          <p:cNvSpPr>
            <a:spLocks noGrp="1"/>
          </p:cNvSpPr>
          <p:nvPr>
            <p:ph sz="quarter" idx="13"/>
          </p:nvPr>
        </p:nvSpPr>
        <p:spPr>
          <a:xfrm>
            <a:off x="902207" y="2679192"/>
            <a:ext cx="5096256"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6193536" y="2679192"/>
            <a:ext cx="5096256"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903110" y="3429001"/>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93367" y="3429001"/>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3/27/2020</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2BE451C3-0FF4-47C4-B829-773ADF60F88C}" type="datetimeFigureOut">
              <a:rPr lang="en-US" smtClean="0"/>
              <a:t>3/27/2020</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C8D7E02-BCB8-4D50-A234-369438C08659}" type="datetimeFigureOut">
              <a:rPr lang="en-US" smtClean="0"/>
              <a:t>3/27/2020</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6E86A4C-8E40-4F87-A4F0-01A0687C5742}" type="datetimeFigureOut">
              <a:rPr lang="en-US" smtClean="0"/>
              <a:t>3/27/2020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4" name="Text Placeholder 3"/>
          <p:cNvSpPr>
            <a:spLocks noGrp="1"/>
          </p:cNvSpPr>
          <p:nvPr>
            <p:ph type="body" sz="half" idx="2"/>
          </p:nvPr>
        </p:nvSpPr>
        <p:spPr>
          <a:xfrm>
            <a:off x="1219200" y="3581401"/>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202616"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6498874" y="338667"/>
            <a:ext cx="5083527"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491112"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5E72C73-2D91-4E12-BA25-F0AA0C03599B}" type="datetimeFigureOut">
              <a:rPr lang="en-US" smtClean="0"/>
              <a:t>3/27/2020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53086D93-FCAC-47E0-A2EE-787E62CA814C}" type="datetimeFigureOut">
              <a:rPr lang="en-US" smtClean="0"/>
              <a:t>3/27/2020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DA879A6-0FD0-4734-A311-86BFCA472E6E}" type="datetimeFigureOut">
              <a:rPr lang="en-US" smtClean="0"/>
              <a:t>3/27/2020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8839200" y="1447801"/>
            <a:ext cx="27432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6884896" y="6250165"/>
            <a:ext cx="5048920" cy="365125"/>
          </a:xfrm>
          <a:prstGeom prst="rect">
            <a:avLst/>
          </a:prstGeom>
        </p:spPr>
        <p:txBody>
          <a:bodyPr vert="horz" lIns="91440" tIns="45720" rIns="91440" bIns="45720" rtlCol="0" anchor="ctr"/>
          <a:lstStyle>
            <a:lvl1pPr algn="r">
              <a:defRPr sz="1000">
                <a:solidFill>
                  <a:schemeClr val="tx2"/>
                </a:solidFill>
              </a:defRPr>
            </a:lvl1pPr>
          </a:lstStyle>
          <a:p>
            <a:fld id="{2BE451C3-0FF4-47C4-B829-773ADF60F88C}" type="datetimeFigureOut">
              <a:rPr lang="en-US" smtClean="0"/>
              <a:t>3/27/2020</a:t>
            </a:fld>
            <a:endParaRPr lang="en-US" dirty="0"/>
          </a:p>
        </p:txBody>
      </p:sp>
      <p:sp>
        <p:nvSpPr>
          <p:cNvPr id="5" name="Footer Placeholder 4"/>
          <p:cNvSpPr>
            <a:spLocks noGrp="1"/>
          </p:cNvSpPr>
          <p:nvPr>
            <p:ph type="ftr" sz="quarter" idx="3"/>
          </p:nvPr>
        </p:nvSpPr>
        <p:spPr>
          <a:xfrm>
            <a:off x="258185" y="6250165"/>
            <a:ext cx="5048921" cy="365125"/>
          </a:xfrm>
          <a:prstGeom prst="rect">
            <a:avLst/>
          </a:prstGeom>
        </p:spPr>
        <p:txBody>
          <a:bodyPr vert="horz" lIns="91440" tIns="45720" rIns="91440" bIns="45720" rtlCol="0" anchor="ctr"/>
          <a:lstStyle>
            <a:lvl1pPr algn="l">
              <a:defRPr sz="1000">
                <a:solidFill>
                  <a:schemeClr val="tx2"/>
                </a:solidFill>
              </a:defRPr>
            </a:lvl1pPr>
          </a:lstStyle>
          <a:p>
            <a:r>
              <a:rPr lang="en-US" smtClean="0"/>
              <a:t>
              </a:t>
            </a:r>
            <a:endParaRPr lang="en-US" dirty="0"/>
          </a:p>
        </p:txBody>
      </p:sp>
      <p:sp>
        <p:nvSpPr>
          <p:cNvPr id="6" name="Slide Number Placeholder 5"/>
          <p:cNvSpPr>
            <a:spLocks noGrp="1"/>
          </p:cNvSpPr>
          <p:nvPr>
            <p:ph type="sldNum" sz="quarter" idx="4"/>
          </p:nvPr>
        </p:nvSpPr>
        <p:spPr>
          <a:xfrm>
            <a:off x="5321451" y="6250164"/>
            <a:ext cx="1549101" cy="365125"/>
          </a:xfrm>
          <a:prstGeom prst="rect">
            <a:avLst/>
          </a:prstGeom>
        </p:spPr>
        <p:txBody>
          <a:bodyPr vert="horz" lIns="91440" tIns="45720" rIns="91440" bIns="45720" rtlCol="0" anchor="ctr"/>
          <a:lstStyle>
            <a:lvl1pPr algn="ctr">
              <a:defRPr sz="1000">
                <a:solidFill>
                  <a:schemeClr val="tx2"/>
                </a:solidFill>
              </a:defRPr>
            </a:lvl1pPr>
          </a:lstStyle>
          <a:p>
            <a:fld id="{D57F1E4F-1CFF-5643-939E-217C01CDF565}" type="slidenum">
              <a:rPr lang="en-US" smtClean="0"/>
              <a:pPr/>
              <a:t>‹Nº›</a:t>
            </a:fld>
            <a:endParaRPr lang="en-US" dirty="0"/>
          </a:p>
        </p:txBody>
      </p:sp>
      <p:sp>
        <p:nvSpPr>
          <p:cNvPr id="3" name="Text Placeholder 2"/>
          <p:cNvSpPr>
            <a:spLocks noGrp="1"/>
          </p:cNvSpPr>
          <p:nvPr>
            <p:ph type="body" idx="1"/>
          </p:nvPr>
        </p:nvSpPr>
        <p:spPr>
          <a:xfrm>
            <a:off x="1162757" y="2675467"/>
            <a:ext cx="9877777"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97377" y="557167"/>
            <a:ext cx="8825658" cy="2677648"/>
          </a:xfrm>
        </p:spPr>
        <p:txBody>
          <a:bodyPr/>
          <a:lstStyle/>
          <a:p>
            <a:r>
              <a:rPr lang="es-MX" dirty="0" smtClean="0"/>
              <a:t>COMUNIDADES VIRTUALES</a:t>
            </a:r>
            <a:endParaRPr lang="es-MX" dirty="0"/>
          </a:p>
        </p:txBody>
      </p:sp>
      <p:sp>
        <p:nvSpPr>
          <p:cNvPr id="3" name="Subtítulo 2"/>
          <p:cNvSpPr>
            <a:spLocks noGrp="1"/>
          </p:cNvSpPr>
          <p:nvPr>
            <p:ph type="subTitle" idx="1"/>
          </p:nvPr>
        </p:nvSpPr>
        <p:spPr>
          <a:xfrm>
            <a:off x="987529" y="3399341"/>
            <a:ext cx="8825658" cy="861420"/>
          </a:xfrm>
        </p:spPr>
        <p:txBody>
          <a:bodyPr>
            <a:noAutofit/>
          </a:bodyPr>
          <a:lstStyle/>
          <a:p>
            <a:r>
              <a:rPr lang="es-MX" dirty="0" smtClean="0"/>
              <a:t>Rodríguez </a:t>
            </a:r>
            <a:r>
              <a:rPr lang="es-MX" dirty="0" err="1" smtClean="0"/>
              <a:t>Morin</a:t>
            </a:r>
            <a:r>
              <a:rPr lang="es-MX" dirty="0" smtClean="0"/>
              <a:t> </a:t>
            </a:r>
            <a:r>
              <a:rPr lang="es-MX" dirty="0" err="1" smtClean="0"/>
              <a:t>Estefano</a:t>
            </a:r>
            <a:r>
              <a:rPr lang="es-MX" dirty="0" smtClean="0"/>
              <a:t> </a:t>
            </a:r>
            <a:r>
              <a:rPr lang="es-MX" dirty="0" err="1" smtClean="0"/>
              <a:t>Alessandro</a:t>
            </a:r>
            <a:endParaRPr lang="es-MX" dirty="0" smtClean="0"/>
          </a:p>
          <a:p>
            <a:r>
              <a:rPr lang="es-MX" dirty="0" smtClean="0"/>
              <a:t>COBACH 26 </a:t>
            </a:r>
          </a:p>
          <a:p>
            <a:r>
              <a:rPr lang="es-MX" dirty="0" smtClean="0"/>
              <a:t>INFORMÁTICA IV</a:t>
            </a:r>
          </a:p>
          <a:p>
            <a:r>
              <a:rPr lang="es-MX" dirty="0" smtClean="0"/>
              <a:t>TURNO MATUTINO           </a:t>
            </a:r>
            <a:r>
              <a:rPr lang="es-MX" dirty="0" smtClean="0"/>
              <a:t>4°A</a:t>
            </a:r>
            <a:endParaRPr lang="es-MX" dirty="0"/>
          </a:p>
        </p:txBody>
      </p:sp>
    </p:spTree>
    <p:extLst>
      <p:ext uri="{BB962C8B-B14F-4D97-AF65-F5344CB8AC3E}">
        <p14:creationId xmlns:p14="http://schemas.microsoft.com/office/powerpoint/2010/main" val="1573296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401" y="1440181"/>
            <a:ext cx="9601196" cy="5417819"/>
          </a:xfrm>
        </p:spPr>
        <p:txBody>
          <a:bodyPr>
            <a:normAutofit fontScale="85000" lnSpcReduction="20000"/>
          </a:bodyPr>
          <a:lstStyle/>
          <a:p>
            <a:r>
              <a:rPr lang="es-MX" dirty="0"/>
              <a:t>Pueden ser de:</a:t>
            </a:r>
          </a:p>
          <a:p>
            <a:r>
              <a:rPr lang="es-MX" dirty="0"/>
              <a:t>Gestión Energética</a:t>
            </a:r>
          </a:p>
          <a:p>
            <a:pPr marL="0" indent="0">
              <a:buNone/>
            </a:pPr>
            <a:r>
              <a:rPr lang="es-MX" dirty="0"/>
              <a:t>Es la acción de administrar las energías que se utilizan en un inmueble, dicha administración se apoya en tres pilares fundamentales que son, el ahorro energético, la eficiencia energética y la generación de energía.</a:t>
            </a:r>
          </a:p>
          <a:p>
            <a:r>
              <a:rPr lang="es-MX" dirty="0"/>
              <a:t>Confort</a:t>
            </a:r>
          </a:p>
          <a:p>
            <a:pPr marL="0" indent="0">
              <a:buNone/>
            </a:pPr>
            <a:r>
              <a:rPr lang="es-MX" dirty="0"/>
              <a:t>Es la acción de adecuar la casa a las necesidades de cada persona</a:t>
            </a:r>
          </a:p>
          <a:p>
            <a:r>
              <a:rPr lang="es-MX" dirty="0"/>
              <a:t>Seguridad</a:t>
            </a:r>
          </a:p>
          <a:p>
            <a:pPr marL="0" indent="0">
              <a:buNone/>
            </a:pPr>
            <a:r>
              <a:rPr lang="es-MX" dirty="0"/>
              <a:t>Consiste en una red de seguridad encargada de proteger las personas y los bienes, esta aplicación se apoya en dos pilares que son la prevención y la detección para la </a:t>
            </a:r>
            <a:r>
              <a:rPr lang="es-MX" dirty="0" smtClean="0"/>
              <a:t>acción</a:t>
            </a:r>
          </a:p>
          <a:p>
            <a:pPr marL="0" indent="0">
              <a:buNone/>
            </a:pPr>
            <a:endParaRPr lang="es-MX" dirty="0"/>
          </a:p>
          <a:p>
            <a:pPr marL="0" indent="0">
              <a:buNone/>
            </a:pPr>
            <a:r>
              <a:rPr lang="es-MX" dirty="0"/>
              <a:t>Accesibilidad</a:t>
            </a:r>
          </a:p>
          <a:p>
            <a:r>
              <a:rPr lang="es-MX" dirty="0"/>
              <a:t> La accesibilidad busca que en cualquier ambiente exista facilidad para la deambulación, la aprehensión, la localización y la comunicación. </a:t>
            </a:r>
          </a:p>
          <a:p>
            <a:r>
              <a:rPr lang="es-MX" dirty="0"/>
              <a:t>Comunicación</a:t>
            </a:r>
          </a:p>
          <a:p>
            <a:pPr marL="0" indent="0">
              <a:buNone/>
            </a:pPr>
            <a:r>
              <a:rPr lang="es-MX" dirty="0"/>
              <a:t>Esta aplicación puede que parezca poco importante, pero en realidad es la encargada o va de la mano con el resto de las aplicaciones ya que sin ella sería imposible conocer el estado y controlar los sistemas a distancia.</a:t>
            </a:r>
          </a:p>
          <a:p>
            <a:endParaRPr lang="es-MX" dirty="0"/>
          </a:p>
        </p:txBody>
      </p:sp>
      <p:sp>
        <p:nvSpPr>
          <p:cNvPr id="2" name="Título 1"/>
          <p:cNvSpPr>
            <a:spLocks noGrp="1"/>
          </p:cNvSpPr>
          <p:nvPr>
            <p:ph type="title"/>
          </p:nvPr>
        </p:nvSpPr>
        <p:spPr>
          <a:xfrm>
            <a:off x="1295402" y="640081"/>
            <a:ext cx="9601196" cy="800100"/>
          </a:xfrm>
        </p:spPr>
        <p:txBody>
          <a:bodyPr/>
          <a:lstStyle/>
          <a:p>
            <a:r>
              <a:rPr lang="es-MX" dirty="0" smtClean="0"/>
              <a:t>APLICACIONES DOMESTICAS </a:t>
            </a:r>
            <a:endParaRPr lang="es-MX" dirty="0"/>
          </a:p>
        </p:txBody>
      </p:sp>
    </p:spTree>
    <p:extLst>
      <p:ext uri="{BB962C8B-B14F-4D97-AF65-F5344CB8AC3E}">
        <p14:creationId xmlns:p14="http://schemas.microsoft.com/office/powerpoint/2010/main" val="3808237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209423" y="2509875"/>
            <a:ext cx="6650864" cy="3318936"/>
          </a:xfrm>
        </p:spPr>
        <p:txBody>
          <a:bodyPr>
            <a:normAutofit fontScale="85000" lnSpcReduction="10000"/>
          </a:bodyPr>
          <a:lstStyle/>
          <a:p>
            <a:pPr marL="0" indent="0">
              <a:buNone/>
            </a:pPr>
            <a:r>
              <a:rPr lang="es-MX" dirty="0"/>
              <a:t>La relación entre el usuario y su dispositivo la IAB los agrupo de la siguiente forma:</a:t>
            </a:r>
          </a:p>
          <a:p>
            <a:endParaRPr lang="es-MX" dirty="0"/>
          </a:p>
          <a:p>
            <a:r>
              <a:rPr lang="es-MX" dirty="0"/>
              <a:t>Básicos.- Su uso se enfoca en la comunicación</a:t>
            </a:r>
          </a:p>
          <a:p>
            <a:r>
              <a:rPr lang="es-MX" dirty="0"/>
              <a:t>Inquietos.- Los dispositivos como fuente de distracción</a:t>
            </a:r>
          </a:p>
          <a:p>
            <a:r>
              <a:rPr lang="es-MX" dirty="0"/>
              <a:t>Sociales.– Buscan tener status y estar  a las moda a través de sus dispositivos</a:t>
            </a:r>
          </a:p>
          <a:p>
            <a:r>
              <a:rPr lang="es-MX" dirty="0"/>
              <a:t>Prácticos.- Valoran la practicidad de sus dispositivos móviles</a:t>
            </a:r>
          </a:p>
          <a:p>
            <a:r>
              <a:rPr lang="es-MX" dirty="0"/>
              <a:t>Expertos.- Sus dispositivos son su conexión con el mundo</a:t>
            </a:r>
          </a:p>
        </p:txBody>
      </p:sp>
      <p:sp>
        <p:nvSpPr>
          <p:cNvPr id="2" name="Título 1"/>
          <p:cNvSpPr>
            <a:spLocks noGrp="1"/>
          </p:cNvSpPr>
          <p:nvPr>
            <p:ph type="title"/>
          </p:nvPr>
        </p:nvSpPr>
        <p:spPr/>
        <p:txBody>
          <a:bodyPr/>
          <a:lstStyle/>
          <a:p>
            <a:r>
              <a:rPr lang="es-MX" dirty="0" smtClean="0"/>
              <a:t>USUARIOS MOVILES</a:t>
            </a:r>
            <a:endParaRPr lang="es-MX" dirty="0"/>
          </a:p>
        </p:txBody>
      </p:sp>
      <p:pic>
        <p:nvPicPr>
          <p:cNvPr id="6" name="Imagen 5"/>
          <p:cNvPicPr>
            <a:picLocks noChangeAspect="1"/>
          </p:cNvPicPr>
          <p:nvPr/>
        </p:nvPicPr>
        <p:blipFill>
          <a:blip r:embed="rId2"/>
          <a:stretch>
            <a:fillRect/>
          </a:stretch>
        </p:blipFill>
        <p:spPr>
          <a:xfrm>
            <a:off x="688195" y="2591936"/>
            <a:ext cx="4018208" cy="3212804"/>
          </a:xfrm>
          <a:prstGeom prst="rect">
            <a:avLst/>
          </a:prstGeom>
        </p:spPr>
      </p:pic>
    </p:spTree>
    <p:extLst>
      <p:ext uri="{BB962C8B-B14F-4D97-AF65-F5344CB8AC3E}">
        <p14:creationId xmlns:p14="http://schemas.microsoft.com/office/powerpoint/2010/main" val="407615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89396" y="1938270"/>
            <a:ext cx="8049297" cy="4810260"/>
          </a:xfrm>
        </p:spPr>
        <p:txBody>
          <a:bodyPr>
            <a:noAutofit/>
          </a:bodyPr>
          <a:lstStyle/>
          <a:p>
            <a:pPr marL="0" indent="0">
              <a:buNone/>
            </a:pPr>
            <a:r>
              <a:rPr lang="es-MX" b="1" dirty="0" smtClean="0"/>
              <a:t>Alámbrica:</a:t>
            </a:r>
            <a:r>
              <a:rPr lang="es-MX" sz="1600" b="1" dirty="0" smtClean="0"/>
              <a:t> </a:t>
            </a:r>
            <a:r>
              <a:rPr lang="es-MX" sz="1600" dirty="0" smtClean="0"/>
              <a:t>Se </a:t>
            </a:r>
            <a:r>
              <a:rPr lang="es-MX" sz="1600" dirty="0"/>
              <a:t>utiliza un soporte físico para enviar la señal</a:t>
            </a:r>
            <a:r>
              <a:rPr lang="es-MX" sz="1600" dirty="0" smtClean="0"/>
              <a:t>.</a:t>
            </a:r>
          </a:p>
          <a:p>
            <a:r>
              <a:rPr lang="es-MX" sz="1600" dirty="0" smtClean="0"/>
              <a:t>Cables </a:t>
            </a:r>
            <a:r>
              <a:rPr lang="es-MX" sz="1600" dirty="0"/>
              <a:t>eléctricos: Son los cables cuyo propósito se fabrican generalmente de cobre, debido a la excelente </a:t>
            </a:r>
          </a:p>
          <a:p>
            <a:r>
              <a:rPr lang="es-MX" sz="1600" dirty="0" smtClean="0"/>
              <a:t>conductividad de este material, o de aluminio que aunque posee menor conductividad es más económico.</a:t>
            </a:r>
          </a:p>
          <a:p>
            <a:r>
              <a:rPr lang="es-MX" sz="1600" dirty="0" smtClean="0"/>
              <a:t>Coaxial: Es un cable utilizado para transportar señales </a:t>
            </a:r>
          </a:p>
          <a:p>
            <a:r>
              <a:rPr lang="es-MX" sz="1600" dirty="0" smtClean="0"/>
              <a:t>           </a:t>
            </a:r>
            <a:r>
              <a:rPr lang="es-MX" sz="1600" dirty="0"/>
              <a:t>eléctricas de alta frecuencia que posee conductores </a:t>
            </a:r>
          </a:p>
          <a:p>
            <a:r>
              <a:rPr lang="es-MX" sz="1600" dirty="0"/>
              <a:t>           concéntricos</a:t>
            </a:r>
            <a:r>
              <a:rPr lang="es-MX" sz="1600" dirty="0" smtClean="0"/>
              <a:t>, uno </a:t>
            </a:r>
            <a:r>
              <a:rPr lang="es-MX" sz="1600" dirty="0"/>
              <a:t>central</a:t>
            </a:r>
            <a:r>
              <a:rPr lang="es-MX" sz="1600" dirty="0" smtClean="0"/>
              <a:t>, llamado </a:t>
            </a:r>
            <a:r>
              <a:rPr lang="es-MX" sz="1600" dirty="0"/>
              <a:t>vivo</a:t>
            </a:r>
            <a:r>
              <a:rPr lang="es-MX" sz="1600" dirty="0" smtClean="0"/>
              <a:t>, encargado </a:t>
            </a:r>
            <a:r>
              <a:rPr lang="es-MX" sz="1600" dirty="0"/>
              <a:t>de </a:t>
            </a:r>
          </a:p>
          <a:p>
            <a:r>
              <a:rPr lang="es-MX" sz="1600" dirty="0"/>
              <a:t>           llevar la </a:t>
            </a:r>
            <a:r>
              <a:rPr lang="es-MX" sz="1600" dirty="0" smtClean="0"/>
              <a:t>información, y </a:t>
            </a:r>
            <a:r>
              <a:rPr lang="es-MX" sz="1600" dirty="0"/>
              <a:t>uno exterior de aspecto </a:t>
            </a:r>
          </a:p>
          <a:p>
            <a:r>
              <a:rPr lang="es-MX" sz="1600" dirty="0"/>
              <a:t>           </a:t>
            </a:r>
            <a:r>
              <a:rPr lang="es-MX" sz="1600" dirty="0" smtClean="0"/>
              <a:t>tubular llamado </a:t>
            </a:r>
            <a:r>
              <a:rPr lang="es-MX" sz="1600" dirty="0"/>
              <a:t>malla o blindaje. </a:t>
            </a:r>
          </a:p>
          <a:p>
            <a:r>
              <a:rPr lang="es-MX" sz="1600" dirty="0" smtClean="0"/>
              <a:t>Fibra </a:t>
            </a:r>
            <a:r>
              <a:rPr lang="es-MX" sz="1600" dirty="0"/>
              <a:t>óptica: Son utilizables como sensores de ejes que detectan el paso de un vehículo por la variación de la conductividad óptica de un cable de fibra óptica pisado por la rueda del vehículo. </a:t>
            </a:r>
          </a:p>
        </p:txBody>
      </p:sp>
      <p:sp>
        <p:nvSpPr>
          <p:cNvPr id="2" name="Título 1"/>
          <p:cNvSpPr>
            <a:spLocks noGrp="1"/>
          </p:cNvSpPr>
          <p:nvPr>
            <p:ph type="title"/>
          </p:nvPr>
        </p:nvSpPr>
        <p:spPr>
          <a:xfrm>
            <a:off x="1218128" y="634403"/>
            <a:ext cx="9601196" cy="1303867"/>
          </a:xfrm>
        </p:spPr>
        <p:txBody>
          <a:bodyPr>
            <a:normAutofit fontScale="90000"/>
          </a:bodyPr>
          <a:lstStyle/>
          <a:p>
            <a:r>
              <a:rPr lang="es-MX" dirty="0" smtClean="0"/>
              <a:t>TECNOLOGIA INALAMBRICA Y ALAMBRICA </a:t>
            </a:r>
            <a:endParaRPr lang="es-MX" dirty="0"/>
          </a:p>
        </p:txBody>
      </p:sp>
      <p:pic>
        <p:nvPicPr>
          <p:cNvPr id="4" name="Imagen 3"/>
          <p:cNvPicPr>
            <a:picLocks noChangeAspect="1"/>
          </p:cNvPicPr>
          <p:nvPr/>
        </p:nvPicPr>
        <p:blipFill>
          <a:blip r:embed="rId2"/>
          <a:stretch>
            <a:fillRect/>
          </a:stretch>
        </p:blipFill>
        <p:spPr>
          <a:xfrm>
            <a:off x="5850296" y="3460014"/>
            <a:ext cx="2376889" cy="1820323"/>
          </a:xfrm>
          <a:prstGeom prst="rect">
            <a:avLst/>
          </a:prstGeom>
        </p:spPr>
      </p:pic>
      <p:sp>
        <p:nvSpPr>
          <p:cNvPr id="5" name="CuadroTexto 4"/>
          <p:cNvSpPr txBox="1"/>
          <p:nvPr/>
        </p:nvSpPr>
        <p:spPr>
          <a:xfrm>
            <a:off x="3667739" y="5604614"/>
            <a:ext cx="4365113" cy="1077218"/>
          </a:xfrm>
          <a:prstGeom prst="rect">
            <a:avLst/>
          </a:prstGeom>
          <a:noFill/>
        </p:spPr>
        <p:txBody>
          <a:bodyPr wrap="square" rtlCol="0">
            <a:spAutoFit/>
          </a:bodyPr>
          <a:lstStyle/>
          <a:p>
            <a:r>
              <a:rPr lang="es-MX" sz="2800" b="1" dirty="0" smtClean="0"/>
              <a:t>Inalámbrica: </a:t>
            </a:r>
            <a:r>
              <a:rPr lang="es-MX" dirty="0" smtClean="0"/>
              <a:t>No </a:t>
            </a:r>
            <a:r>
              <a:rPr lang="es-MX" dirty="0"/>
              <a:t>se necesita un soporte físico para transmitir la información, que viaja en forma de ondas.</a:t>
            </a:r>
            <a:endParaRPr lang="es-MX" dirty="0" smtClean="0"/>
          </a:p>
        </p:txBody>
      </p:sp>
      <p:pic>
        <p:nvPicPr>
          <p:cNvPr id="6" name="Imagen 5"/>
          <p:cNvPicPr>
            <a:picLocks noChangeAspect="1"/>
          </p:cNvPicPr>
          <p:nvPr/>
        </p:nvPicPr>
        <p:blipFill>
          <a:blip r:embed="rId3"/>
          <a:stretch>
            <a:fillRect/>
          </a:stretch>
        </p:blipFill>
        <p:spPr>
          <a:xfrm>
            <a:off x="8227185" y="4584982"/>
            <a:ext cx="3028950" cy="2039264"/>
          </a:xfrm>
          <a:prstGeom prst="rect">
            <a:avLst/>
          </a:prstGeom>
        </p:spPr>
      </p:pic>
    </p:spTree>
    <p:extLst>
      <p:ext uri="{BB962C8B-B14F-4D97-AF65-F5344CB8AC3E}">
        <p14:creationId xmlns:p14="http://schemas.microsoft.com/office/powerpoint/2010/main" val="3031420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402" y="1988820"/>
            <a:ext cx="10111739" cy="4549139"/>
          </a:xfrm>
        </p:spPr>
        <p:txBody>
          <a:bodyPr>
            <a:normAutofit fontScale="92500" lnSpcReduction="10000"/>
          </a:bodyPr>
          <a:lstStyle/>
          <a:p>
            <a:r>
              <a:rPr lang="es-MX" sz="2000" dirty="0"/>
              <a:t>Un Smartphone es un "Teléfono Inteligente y se le llama así ya  que permite llevar a cabo diversas funciones además de las convencionales como llamadas telefónicas y envío de mensajes. Algunos ejemplos son la navegación en internet e instalación de aplicaciones.</a:t>
            </a:r>
          </a:p>
          <a:p>
            <a:r>
              <a:rPr lang="es-MX" sz="2000" dirty="0"/>
              <a:t>CARACTERÍSTICAS DE UN SMARTPHONE</a:t>
            </a:r>
          </a:p>
          <a:p>
            <a:r>
              <a:rPr lang="es-MX" sz="2000" dirty="0"/>
              <a:t>Sistema Operativo</a:t>
            </a:r>
          </a:p>
          <a:p>
            <a:r>
              <a:rPr lang="es-MX" sz="2000" dirty="0"/>
              <a:t>Todos los </a:t>
            </a:r>
            <a:r>
              <a:rPr lang="es-MX" sz="2000" dirty="0" err="1"/>
              <a:t>smartphones</a:t>
            </a:r>
            <a:r>
              <a:rPr lang="es-MX" sz="2000" dirty="0"/>
              <a:t> son ejecutados a través de un sistema operativo. Este mismo permite correr distintos tipos de aplicaciones.</a:t>
            </a:r>
          </a:p>
          <a:p>
            <a:r>
              <a:rPr lang="es-MX" sz="2000" dirty="0"/>
              <a:t>Apps</a:t>
            </a:r>
          </a:p>
          <a:p>
            <a:r>
              <a:rPr lang="es-MX" sz="2000" dirty="0"/>
              <a:t>Las aplicaciones son pequeños programas creados específicamente para dispositivos móviles y permiten obtener una experiencia más adaptada y más fluida cuando se accede a través de un Smartphone. </a:t>
            </a:r>
          </a:p>
          <a:p>
            <a:r>
              <a:rPr lang="es-MX" sz="2000" dirty="0"/>
              <a:t>Navegación web</a:t>
            </a:r>
          </a:p>
          <a:p>
            <a:r>
              <a:rPr lang="es-MX" sz="2000" dirty="0"/>
              <a:t>Teclado QWERTY</a:t>
            </a:r>
          </a:p>
          <a:p>
            <a:r>
              <a:rPr lang="es-MX" sz="2000" dirty="0"/>
              <a:t>Mensajería multimedia</a:t>
            </a:r>
          </a:p>
          <a:p>
            <a:endParaRPr lang="es-MX" sz="2000" dirty="0"/>
          </a:p>
        </p:txBody>
      </p:sp>
      <p:sp>
        <p:nvSpPr>
          <p:cNvPr id="2" name="Título 1"/>
          <p:cNvSpPr>
            <a:spLocks noGrp="1"/>
          </p:cNvSpPr>
          <p:nvPr>
            <p:ph type="title"/>
          </p:nvPr>
        </p:nvSpPr>
        <p:spPr>
          <a:xfrm>
            <a:off x="1295402" y="730672"/>
            <a:ext cx="9601196" cy="1068219"/>
          </a:xfrm>
        </p:spPr>
        <p:txBody>
          <a:bodyPr/>
          <a:lstStyle/>
          <a:p>
            <a:r>
              <a:rPr lang="es-MX" dirty="0" smtClean="0"/>
              <a:t>SMARTPHONE</a:t>
            </a:r>
            <a:endParaRPr lang="es-MX" dirty="0"/>
          </a:p>
        </p:txBody>
      </p:sp>
      <p:sp>
        <p:nvSpPr>
          <p:cNvPr id="5" name="CuadroTexto 4"/>
          <p:cNvSpPr txBox="1"/>
          <p:nvPr/>
        </p:nvSpPr>
        <p:spPr>
          <a:xfrm>
            <a:off x="5615189" y="2897746"/>
            <a:ext cx="2421228" cy="2730322"/>
          </a:xfrm>
          <a:prstGeom prst="rect">
            <a:avLst/>
          </a:prstGeom>
          <a:noFill/>
        </p:spPr>
        <p:txBody>
          <a:bodyPr wrap="square" rtlCol="0">
            <a:spAutoFit/>
          </a:bodyPr>
          <a:lstStyle/>
          <a:p>
            <a:endParaRPr lang="es-MX" dirty="0"/>
          </a:p>
        </p:txBody>
      </p:sp>
    </p:spTree>
    <p:extLst>
      <p:ext uri="{BB962C8B-B14F-4D97-AF65-F5344CB8AC3E}">
        <p14:creationId xmlns:p14="http://schemas.microsoft.com/office/powerpoint/2010/main" val="1839367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64324" y="1260578"/>
            <a:ext cx="7907214" cy="2630392"/>
          </a:xfrm>
        </p:spPr>
        <p:txBody>
          <a:bodyPr>
            <a:normAutofit/>
          </a:bodyPr>
          <a:lstStyle/>
          <a:p>
            <a:pPr marL="0" indent="0">
              <a:buNone/>
            </a:pPr>
            <a:r>
              <a:rPr lang="es-MX" sz="2200" dirty="0"/>
              <a:t>Los relojes inteligentes, como las pulseras, dan la hora, miden los pasos, el consumo de calorías y -en algunos casos- monitorean el ritmo cardíaco; al tiempo que permiten ver las notificaciones que llegan al teléfono: SMS. mail, </a:t>
            </a:r>
            <a:r>
              <a:rPr lang="es-MX" sz="2200" dirty="0" err="1"/>
              <a:t>Whatsapp</a:t>
            </a:r>
            <a:r>
              <a:rPr lang="es-MX" sz="2200" dirty="0"/>
              <a:t>, Facebook. Y, en algunos casos, interactuar con esas notificaciones.</a:t>
            </a:r>
          </a:p>
          <a:p>
            <a:endParaRPr lang="es-MX" dirty="0"/>
          </a:p>
        </p:txBody>
      </p:sp>
      <p:sp>
        <p:nvSpPr>
          <p:cNvPr id="2" name="Título 1"/>
          <p:cNvSpPr>
            <a:spLocks noGrp="1"/>
          </p:cNvSpPr>
          <p:nvPr>
            <p:ph type="title"/>
          </p:nvPr>
        </p:nvSpPr>
        <p:spPr/>
        <p:txBody>
          <a:bodyPr/>
          <a:lstStyle/>
          <a:p>
            <a:r>
              <a:rPr lang="es-MX" dirty="0" smtClean="0"/>
              <a:t>RELOJES INTELIGENTES</a:t>
            </a:r>
            <a:endParaRPr lang="es-MX" dirty="0"/>
          </a:p>
        </p:txBody>
      </p:sp>
      <p:sp>
        <p:nvSpPr>
          <p:cNvPr id="4" name="CuadroTexto 3"/>
          <p:cNvSpPr txBox="1"/>
          <p:nvPr/>
        </p:nvSpPr>
        <p:spPr>
          <a:xfrm>
            <a:off x="2074985" y="3103312"/>
            <a:ext cx="5241701" cy="3416320"/>
          </a:xfrm>
          <a:prstGeom prst="rect">
            <a:avLst/>
          </a:prstGeom>
          <a:noFill/>
        </p:spPr>
        <p:txBody>
          <a:bodyPr wrap="square" rtlCol="0">
            <a:spAutoFit/>
          </a:bodyPr>
          <a:lstStyle/>
          <a:p>
            <a:r>
              <a:rPr lang="es-MX" dirty="0" err="1"/>
              <a:t>Smartwatch</a:t>
            </a:r>
            <a:r>
              <a:rPr lang="es-MX" dirty="0"/>
              <a:t> funciones básicas</a:t>
            </a:r>
          </a:p>
          <a:p>
            <a:endParaRPr lang="es-MX" dirty="0"/>
          </a:p>
          <a:p>
            <a:pPr marL="285750" indent="-285750">
              <a:buFont typeface="Arial" panose="020B0604020202020204" pitchFamily="34" charset="0"/>
              <a:buChar char="•"/>
            </a:pPr>
            <a:r>
              <a:rPr lang="es-MX" dirty="0"/>
              <a:t>Funciones de </a:t>
            </a:r>
            <a:r>
              <a:rPr lang="es-MX" dirty="0" smtClean="0"/>
              <a:t>reloj</a:t>
            </a:r>
            <a:endParaRPr lang="es-MX" dirty="0"/>
          </a:p>
          <a:p>
            <a:pPr marL="285750" indent="-285750">
              <a:buFont typeface="Arial" panose="020B0604020202020204" pitchFamily="34" charset="0"/>
              <a:buChar char="•"/>
            </a:pPr>
            <a:r>
              <a:rPr lang="es-MX" dirty="0" smtClean="0"/>
              <a:t>Podómetro</a:t>
            </a:r>
            <a:endParaRPr lang="es-MX" dirty="0"/>
          </a:p>
          <a:p>
            <a:pPr marL="285750" indent="-285750">
              <a:buFont typeface="Arial" panose="020B0604020202020204" pitchFamily="34" charset="0"/>
              <a:buChar char="•"/>
            </a:pPr>
            <a:r>
              <a:rPr lang="es-MX" dirty="0" smtClean="0"/>
              <a:t>Temporizador</a:t>
            </a:r>
            <a:endParaRPr lang="es-MX" dirty="0"/>
          </a:p>
          <a:p>
            <a:pPr marL="285750" indent="-285750">
              <a:buFont typeface="Arial" panose="020B0604020202020204" pitchFamily="34" charset="0"/>
              <a:buChar char="•"/>
            </a:pPr>
            <a:r>
              <a:rPr lang="es-MX" dirty="0" smtClean="0"/>
              <a:t>Reproducir música</a:t>
            </a:r>
            <a:endParaRPr lang="es-MX" dirty="0"/>
          </a:p>
          <a:p>
            <a:pPr marL="285750" indent="-285750">
              <a:buFont typeface="Arial" panose="020B0604020202020204" pitchFamily="34" charset="0"/>
              <a:buChar char="•"/>
            </a:pPr>
            <a:r>
              <a:rPr lang="es-MX" dirty="0"/>
              <a:t>Responder correos electrónicos y mensajes en redes </a:t>
            </a:r>
            <a:r>
              <a:rPr lang="es-MX" dirty="0" smtClean="0"/>
              <a:t>sociales</a:t>
            </a:r>
            <a:endParaRPr lang="es-MX" dirty="0"/>
          </a:p>
          <a:p>
            <a:pPr marL="285750" indent="-285750">
              <a:buFont typeface="Arial" panose="020B0604020202020204" pitchFamily="34" charset="0"/>
              <a:buChar char="•"/>
            </a:pPr>
            <a:r>
              <a:rPr lang="es-MX" dirty="0"/>
              <a:t>Funciones de cámara y </a:t>
            </a:r>
            <a:r>
              <a:rPr lang="es-MX" dirty="0" smtClean="0"/>
              <a:t>vídeo</a:t>
            </a:r>
            <a:endParaRPr lang="es-MX" dirty="0"/>
          </a:p>
          <a:p>
            <a:pPr marL="285750" indent="-285750">
              <a:buFont typeface="Arial" panose="020B0604020202020204" pitchFamily="34" charset="0"/>
              <a:buChar char="•"/>
            </a:pPr>
            <a:r>
              <a:rPr lang="es-MX" dirty="0"/>
              <a:t>Cuidar de tu estado físico y tu </a:t>
            </a:r>
            <a:r>
              <a:rPr lang="es-MX" dirty="0" smtClean="0"/>
              <a:t>salud</a:t>
            </a:r>
            <a:endParaRPr lang="es-MX" dirty="0"/>
          </a:p>
          <a:p>
            <a:pPr marL="285750" indent="-285750">
              <a:buFont typeface="Arial" panose="020B0604020202020204" pitchFamily="34" charset="0"/>
              <a:buChar char="•"/>
            </a:pPr>
            <a:r>
              <a:rPr lang="es-MX" dirty="0"/>
              <a:t>Mejores precios de </a:t>
            </a:r>
            <a:r>
              <a:rPr lang="es-MX" dirty="0" smtClean="0"/>
              <a:t>internet</a:t>
            </a:r>
            <a:endParaRPr lang="es-MX" dirty="0"/>
          </a:p>
          <a:p>
            <a:pPr marL="285750" indent="-285750">
              <a:buFont typeface="Arial" panose="020B0604020202020204" pitchFamily="34" charset="0"/>
              <a:buChar char="•"/>
            </a:pPr>
            <a:r>
              <a:rPr lang="es-MX" dirty="0"/>
              <a:t>Monitorización del sueño y la </a:t>
            </a:r>
            <a:r>
              <a:rPr lang="es-MX" dirty="0" smtClean="0"/>
              <a:t>actividad</a:t>
            </a:r>
            <a:endParaRPr lang="es-MX" dirty="0"/>
          </a:p>
        </p:txBody>
      </p:sp>
    </p:spTree>
    <p:extLst>
      <p:ext uri="{BB962C8B-B14F-4D97-AF65-F5344CB8AC3E}">
        <p14:creationId xmlns:p14="http://schemas.microsoft.com/office/powerpoint/2010/main" val="3658228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401" y="2556932"/>
            <a:ext cx="4808219" cy="3318936"/>
          </a:xfrm>
        </p:spPr>
        <p:txBody>
          <a:bodyPr>
            <a:normAutofit lnSpcReduction="10000"/>
          </a:bodyPr>
          <a:lstStyle/>
          <a:p>
            <a:r>
              <a:rPr lang="es-MX" dirty="0"/>
              <a:t>Algunas de las consecuencias de las redes sociales en los jóvenes son la dependencia y ansiedad, trastornos del sueño, inseguridad en sí mismos, y el </a:t>
            </a:r>
            <a:r>
              <a:rPr lang="es-MX" dirty="0" err="1"/>
              <a:t>ciberacoso</a:t>
            </a:r>
            <a:r>
              <a:rPr lang="es-MX" dirty="0"/>
              <a:t>. –Ansiedad. Los jóvenes desarrollan una dependencia al móvil porque es su herramienta más fácil para acceder a las redes sociales</a:t>
            </a:r>
          </a:p>
          <a:p>
            <a:endParaRPr lang="es-MX" dirty="0"/>
          </a:p>
        </p:txBody>
      </p:sp>
      <p:sp>
        <p:nvSpPr>
          <p:cNvPr id="2" name="Título 1"/>
          <p:cNvSpPr>
            <a:spLocks noGrp="1"/>
          </p:cNvSpPr>
          <p:nvPr>
            <p:ph type="title"/>
          </p:nvPr>
        </p:nvSpPr>
        <p:spPr/>
        <p:txBody>
          <a:bodyPr>
            <a:normAutofit/>
          </a:bodyPr>
          <a:lstStyle/>
          <a:p>
            <a:r>
              <a:rPr lang="es-MX" dirty="0" smtClean="0"/>
              <a:t>REDES EN LOS ASPECTOS SOCIALES </a:t>
            </a:r>
            <a:endParaRPr lang="es-MX" dirty="0"/>
          </a:p>
        </p:txBody>
      </p:sp>
      <p:pic>
        <p:nvPicPr>
          <p:cNvPr id="4" name="Imagen 3"/>
          <p:cNvPicPr>
            <a:picLocks noChangeAspect="1"/>
          </p:cNvPicPr>
          <p:nvPr/>
        </p:nvPicPr>
        <p:blipFill>
          <a:blip r:embed="rId2"/>
          <a:stretch>
            <a:fillRect/>
          </a:stretch>
        </p:blipFill>
        <p:spPr>
          <a:xfrm>
            <a:off x="6972300" y="2811150"/>
            <a:ext cx="3924298" cy="2810500"/>
          </a:xfrm>
          <a:prstGeom prst="rect">
            <a:avLst/>
          </a:prstGeom>
        </p:spPr>
      </p:pic>
    </p:spTree>
    <p:extLst>
      <p:ext uri="{BB962C8B-B14F-4D97-AF65-F5344CB8AC3E}">
        <p14:creationId xmlns:p14="http://schemas.microsoft.com/office/powerpoint/2010/main" val="2053352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401" y="2400300"/>
            <a:ext cx="9601196" cy="4183380"/>
          </a:xfrm>
        </p:spPr>
        <p:txBody>
          <a:bodyPr>
            <a:normAutofit fontScale="92500"/>
          </a:bodyPr>
          <a:lstStyle/>
          <a:p>
            <a:r>
              <a:rPr lang="es-MX" dirty="0"/>
              <a:t>Dado que el personal encargado de la seguridad de la información dentro de esta institución no tenia establecidas reglas claras de normatividad, no estaban bien definidos los roles y las responsabilidades, no tenia implementado una metodología de administración de riesgos, ni controles para medir que las acciones tomadas se estuvieran llevando a cabo como lo planeado,  </a:t>
            </a:r>
            <a:r>
              <a:rPr lang="es-MX" dirty="0" err="1"/>
              <a:t>Scitum</a:t>
            </a:r>
            <a:r>
              <a:rPr lang="es-MX" dirty="0"/>
              <a:t> se dio a la tarea de comenzar con la definición del MGSI. De acuerdo al análisis realizado previamente de la institución, la solución debía ser integrada por componentes específicos que, alineados con los objetivos del negocio y con los objetivos de TI, determinaran los lineamientos a seguir para mitigar los riesgos de la institución. El objetivo general era establecer las directrices para planear, implementar, operar, monitorear, revisar y mejorar la seguridad de la información.</a:t>
            </a:r>
          </a:p>
          <a:p>
            <a:endParaRPr lang="es-MX" dirty="0"/>
          </a:p>
        </p:txBody>
      </p:sp>
      <p:sp>
        <p:nvSpPr>
          <p:cNvPr id="2" name="Título 1"/>
          <p:cNvSpPr>
            <a:spLocks noGrp="1"/>
          </p:cNvSpPr>
          <p:nvPr>
            <p:ph type="title"/>
          </p:nvPr>
        </p:nvSpPr>
        <p:spPr>
          <a:xfrm>
            <a:off x="1295402" y="982133"/>
            <a:ext cx="9601196" cy="983828"/>
          </a:xfrm>
        </p:spPr>
        <p:txBody>
          <a:bodyPr>
            <a:normAutofit fontScale="90000"/>
          </a:bodyPr>
          <a:lstStyle/>
          <a:p>
            <a:r>
              <a:rPr lang="es-MX" dirty="0" smtClean="0"/>
              <a:t>GOBIERNO Y LA SEGURIDAD DE LA INFORMACION </a:t>
            </a:r>
            <a:endParaRPr lang="es-MX" dirty="0"/>
          </a:p>
        </p:txBody>
      </p:sp>
    </p:spTree>
    <p:extLst>
      <p:ext uri="{BB962C8B-B14F-4D97-AF65-F5344CB8AC3E}">
        <p14:creationId xmlns:p14="http://schemas.microsoft.com/office/powerpoint/2010/main" val="4202628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401" y="2468880"/>
            <a:ext cx="9601196" cy="3816010"/>
          </a:xfrm>
        </p:spPr>
        <p:txBody>
          <a:bodyPr numCol="2">
            <a:normAutofit/>
          </a:bodyPr>
          <a:lstStyle/>
          <a:p>
            <a:r>
              <a:rPr lang="es-MX" dirty="0"/>
              <a:t>Falta de desconexión</a:t>
            </a:r>
          </a:p>
          <a:p>
            <a:r>
              <a:rPr lang="es-MX" dirty="0"/>
              <a:t>Adicción a las redes sociales en adolescentes</a:t>
            </a:r>
          </a:p>
          <a:p>
            <a:r>
              <a:rPr lang="es-MX" dirty="0"/>
              <a:t>Baja autoestima y problemas de ansiedad</a:t>
            </a:r>
          </a:p>
          <a:p>
            <a:r>
              <a:rPr lang="es-MX" dirty="0"/>
              <a:t>Falta de separación entre vida real y social</a:t>
            </a:r>
          </a:p>
          <a:p>
            <a:r>
              <a:rPr lang="es-MX" dirty="0"/>
              <a:t>Frustración y soledad</a:t>
            </a:r>
          </a:p>
          <a:p>
            <a:r>
              <a:rPr lang="es-MX" dirty="0"/>
              <a:t>Capacidad de sueño</a:t>
            </a:r>
          </a:p>
          <a:p>
            <a:r>
              <a:rPr lang="es-MX" dirty="0"/>
              <a:t>Falta de capacidad de atención y retención</a:t>
            </a:r>
          </a:p>
          <a:p>
            <a:r>
              <a:rPr lang="es-MX" dirty="0"/>
              <a:t>Reacciones viscerales y sociales</a:t>
            </a:r>
          </a:p>
          <a:p>
            <a:r>
              <a:rPr lang="es-MX" dirty="0"/>
              <a:t>Egocentrismo</a:t>
            </a:r>
          </a:p>
          <a:p>
            <a:endParaRPr lang="es-MX" dirty="0"/>
          </a:p>
        </p:txBody>
      </p:sp>
      <p:sp>
        <p:nvSpPr>
          <p:cNvPr id="2" name="Título 1"/>
          <p:cNvSpPr>
            <a:spLocks noGrp="1"/>
          </p:cNvSpPr>
          <p:nvPr>
            <p:ph type="title"/>
          </p:nvPr>
        </p:nvSpPr>
        <p:spPr/>
        <p:txBody>
          <a:bodyPr>
            <a:normAutofit/>
          </a:bodyPr>
          <a:lstStyle/>
          <a:p>
            <a:r>
              <a:rPr lang="es-MX" dirty="0" smtClean="0"/>
              <a:t>ASPECTOS NEGATIVOS DE LAS REDES </a:t>
            </a:r>
            <a:endParaRPr lang="es-MX" dirty="0"/>
          </a:p>
        </p:txBody>
      </p:sp>
    </p:spTree>
    <p:extLst>
      <p:ext uri="{BB962C8B-B14F-4D97-AF65-F5344CB8AC3E}">
        <p14:creationId xmlns:p14="http://schemas.microsoft.com/office/powerpoint/2010/main" val="1823307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401" y="2556932"/>
            <a:ext cx="9601196" cy="3569548"/>
          </a:xfrm>
        </p:spPr>
        <p:txBody>
          <a:bodyPr numCol="3">
            <a:normAutofit fontScale="85000" lnSpcReduction="10000"/>
          </a:bodyPr>
          <a:lstStyle/>
          <a:p>
            <a:r>
              <a:rPr lang="es-MX" dirty="0"/>
              <a:t>Malware</a:t>
            </a:r>
          </a:p>
          <a:p>
            <a:r>
              <a:rPr lang="es-MX" dirty="0"/>
              <a:t>Malware en general</a:t>
            </a:r>
          </a:p>
          <a:p>
            <a:r>
              <a:rPr lang="es-MX" dirty="0"/>
              <a:t>Spyware</a:t>
            </a:r>
          </a:p>
          <a:p>
            <a:r>
              <a:rPr lang="es-MX" dirty="0" err="1"/>
              <a:t>Ransomwere</a:t>
            </a:r>
            <a:endParaRPr lang="es-MX" dirty="0"/>
          </a:p>
          <a:p>
            <a:r>
              <a:rPr lang="es-MX" dirty="0"/>
              <a:t>Engaño</a:t>
            </a:r>
          </a:p>
          <a:p>
            <a:r>
              <a:rPr lang="es-MX" dirty="0"/>
              <a:t>Engaño por correo electrónico</a:t>
            </a:r>
          </a:p>
          <a:p>
            <a:r>
              <a:rPr lang="es-MX" dirty="0"/>
              <a:t>Suplantación de identidad</a:t>
            </a:r>
          </a:p>
          <a:p>
            <a:r>
              <a:rPr lang="es-MX" dirty="0"/>
              <a:t>Ataque a corre electrónico empresarial</a:t>
            </a:r>
          </a:p>
          <a:p>
            <a:r>
              <a:rPr lang="es-MX" dirty="0"/>
              <a:t>Formas de pago</a:t>
            </a:r>
          </a:p>
          <a:p>
            <a:r>
              <a:rPr lang="es-MX" dirty="0"/>
              <a:t>Fraude con tarjetas de crédito y debito</a:t>
            </a:r>
          </a:p>
          <a:p>
            <a:r>
              <a:rPr lang="es-MX" dirty="0"/>
              <a:t>Lectura de tarjetas no autorizada por cajeros automáticos y puntos de venta</a:t>
            </a:r>
          </a:p>
          <a:p>
            <a:r>
              <a:rPr lang="es-MX" dirty="0"/>
              <a:t>Tarjeta presente y tarjeta no presente</a:t>
            </a:r>
          </a:p>
          <a:p>
            <a:r>
              <a:rPr lang="es-MX" dirty="0"/>
              <a:t>Numero de seguridad social</a:t>
            </a:r>
          </a:p>
          <a:p>
            <a:r>
              <a:rPr lang="es-MX" dirty="0"/>
              <a:t>Robo de identidad medica</a:t>
            </a:r>
          </a:p>
          <a:p>
            <a:r>
              <a:rPr lang="es-MX" dirty="0"/>
              <a:t>Robo de identidad fiscal</a:t>
            </a:r>
          </a:p>
          <a:p>
            <a:r>
              <a:rPr lang="es-MX" dirty="0"/>
              <a:t>Robo de identidad criminal</a:t>
            </a:r>
          </a:p>
          <a:p>
            <a:r>
              <a:rPr lang="es-MX" dirty="0"/>
              <a:t>Sus datos fiscales</a:t>
            </a:r>
          </a:p>
          <a:p>
            <a:r>
              <a:rPr lang="es-MX" dirty="0"/>
              <a:t>Estafas por transferencia bancaria</a:t>
            </a:r>
          </a:p>
          <a:p>
            <a:r>
              <a:rPr lang="es-MX" dirty="0"/>
              <a:t>Fraude de cuenta bancaria </a:t>
            </a:r>
          </a:p>
          <a:p>
            <a:r>
              <a:rPr lang="es-MX" dirty="0"/>
              <a:t>Robo de identidad en las redes sociales</a:t>
            </a:r>
          </a:p>
          <a:p>
            <a:endParaRPr lang="es-MX" dirty="0"/>
          </a:p>
        </p:txBody>
      </p:sp>
      <p:sp>
        <p:nvSpPr>
          <p:cNvPr id="2" name="Título 1"/>
          <p:cNvSpPr>
            <a:spLocks noGrp="1"/>
          </p:cNvSpPr>
          <p:nvPr>
            <p:ph type="title"/>
          </p:nvPr>
        </p:nvSpPr>
        <p:spPr/>
        <p:txBody>
          <a:bodyPr/>
          <a:lstStyle/>
          <a:p>
            <a:r>
              <a:rPr lang="es-MX" dirty="0" smtClean="0"/>
              <a:t>TIPO DE ROBO DE IDENTIDAD</a:t>
            </a:r>
            <a:endParaRPr lang="es-MX" dirty="0"/>
          </a:p>
        </p:txBody>
      </p:sp>
    </p:spTree>
    <p:extLst>
      <p:ext uri="{BB962C8B-B14F-4D97-AF65-F5344CB8AC3E}">
        <p14:creationId xmlns:p14="http://schemas.microsoft.com/office/powerpoint/2010/main" val="32040509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86</TotalTime>
  <Words>648</Words>
  <Application>Microsoft Office PowerPoint</Application>
  <PresentationFormat>Personalizado</PresentationFormat>
  <Paragraphs>95</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Forma de onda</vt:lpstr>
      <vt:lpstr>COMUNIDADES VIRTUALES</vt:lpstr>
      <vt:lpstr>APLICACIONES DOMESTICAS </vt:lpstr>
      <vt:lpstr>USUARIOS MOVILES</vt:lpstr>
      <vt:lpstr>TECNOLOGIA INALAMBRICA Y ALAMBRICA </vt:lpstr>
      <vt:lpstr>SMARTPHONE</vt:lpstr>
      <vt:lpstr>RELOJES INTELIGENTES</vt:lpstr>
      <vt:lpstr>REDES EN LOS ASPECTOS SOCIALES </vt:lpstr>
      <vt:lpstr>GOBIERNO Y LA SEGURIDAD DE LA INFORMACION </vt:lpstr>
      <vt:lpstr>ASPECTOS NEGATIVOS DE LAS REDES </vt:lpstr>
      <vt:lpstr>TIPO DE ROBO DE IDENTIDAD</vt:lpstr>
    </vt:vector>
  </TitlesOfParts>
  <Company>cb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APLICACIONES DOMESTICAS</dc:title>
  <dc:creator>cobach26</dc:creator>
  <cp:lastModifiedBy>Estefano</cp:lastModifiedBy>
  <cp:revision>10</cp:revision>
  <dcterms:created xsi:type="dcterms:W3CDTF">2020-02-26T15:18:24Z</dcterms:created>
  <dcterms:modified xsi:type="dcterms:W3CDTF">2020-03-28T01:23:18Z</dcterms:modified>
</cp:coreProperties>
</file>